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2316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5532" y="9718040"/>
            <a:ext cx="3769995" cy="5386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826135" algn="l" rtl="0">
              <a:lnSpc>
                <a:spcPts val="1660"/>
              </a:lnSpc>
              <a:spcBef>
                <a:spcPts val="100"/>
              </a:spcBef>
            </a:pPr>
            <a:r>
              <a:rPr sz="1400" dirty="0"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  <a:p>
            <a:pPr marL="12700" algn="l" rtl="0">
              <a:lnSpc>
                <a:spcPts val="1155"/>
              </a:lnSpc>
            </a:pPr>
            <a:r>
              <a:rPr sz="1000" spc="-5" dirty="0">
                <a:latin typeface="Times New Roman"/>
                <a:cs typeface="Times New Roman"/>
              </a:rPr>
              <a:t>Main Ref. </a:t>
            </a:r>
            <a:r>
              <a:rPr sz="1000" dirty="0">
                <a:latin typeface="Times New Roman"/>
                <a:cs typeface="Times New Roman"/>
              </a:rPr>
              <a:t>1) </a:t>
            </a:r>
            <a:r>
              <a:rPr sz="1000" spc="-10" dirty="0">
                <a:latin typeface="Times New Roman"/>
                <a:cs typeface="Times New Roman"/>
              </a:rPr>
              <a:t>A. </a:t>
            </a:r>
            <a:r>
              <a:rPr sz="1000" spc="-5" dirty="0">
                <a:latin typeface="Times New Roman"/>
                <a:cs typeface="Times New Roman"/>
              </a:rPr>
              <a:t>K. Gautam. ''Antenna and </a:t>
            </a:r>
            <a:r>
              <a:rPr sz="1000" spc="-10" dirty="0">
                <a:latin typeface="Times New Roman"/>
                <a:cs typeface="Times New Roman"/>
              </a:rPr>
              <a:t>wave </a:t>
            </a:r>
            <a:r>
              <a:rPr sz="1000" spc="-5" dirty="0">
                <a:latin typeface="Times New Roman"/>
                <a:cs typeface="Times New Roman"/>
              </a:rPr>
              <a:t>propagation</a:t>
            </a:r>
            <a:r>
              <a:rPr sz="1000" spc="10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''</a:t>
            </a:r>
            <a:endParaRPr sz="1000">
              <a:latin typeface="Times New Roman"/>
              <a:cs typeface="Times New Roman"/>
            </a:endParaRPr>
          </a:p>
          <a:p>
            <a:pPr marL="629285" algn="l" rtl="0">
              <a:lnSpc>
                <a:spcPts val="1175"/>
              </a:lnSpc>
            </a:pPr>
            <a:r>
              <a:rPr sz="1000" dirty="0">
                <a:latin typeface="Times New Roman"/>
                <a:cs typeface="Times New Roman"/>
              </a:rPr>
              <a:t>2) </a:t>
            </a:r>
            <a:r>
              <a:rPr sz="1000" spc="-5" dirty="0">
                <a:latin typeface="Times New Roman"/>
                <a:cs typeface="Times New Roman"/>
              </a:rPr>
              <a:t>Balanis. </a:t>
            </a:r>
            <a:r>
              <a:rPr sz="1000" spc="-10" dirty="0">
                <a:latin typeface="Times New Roman"/>
                <a:cs typeface="Times New Roman"/>
              </a:rPr>
              <a:t>"Antenna </a:t>
            </a:r>
            <a:r>
              <a:rPr sz="1000" spc="-5" dirty="0">
                <a:latin typeface="Times New Roman"/>
                <a:cs typeface="Times New Roman"/>
              </a:rPr>
              <a:t>theory: Design and analysis"2nd</a:t>
            </a:r>
            <a:r>
              <a:rPr sz="1000" spc="10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edition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07414" y="828674"/>
            <a:ext cx="5445760" cy="0"/>
          </a:xfrm>
          <a:custGeom>
            <a:avLst/>
            <a:gdLst/>
            <a:ahLst/>
            <a:cxnLst/>
            <a:rect l="l" t="t" r="r" b="b"/>
            <a:pathLst>
              <a:path w="5445760">
                <a:moveTo>
                  <a:pt x="0" y="0"/>
                </a:moveTo>
                <a:lnTo>
                  <a:pt x="5445760" y="0"/>
                </a:lnTo>
              </a:path>
            </a:pathLst>
          </a:custGeom>
          <a:ln w="12700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4" name="object 4"/>
          <p:cNvSpPr/>
          <p:nvPr/>
        </p:nvSpPr>
        <p:spPr>
          <a:xfrm>
            <a:off x="6371844" y="419099"/>
            <a:ext cx="563879" cy="562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06627" y="481075"/>
            <a:ext cx="3939540" cy="1109919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2426970" marR="5080" indent="-119380" algn="l" rtl="0">
              <a:lnSpc>
                <a:spcPts val="1150"/>
              </a:lnSpc>
              <a:spcBef>
                <a:spcPts val="175"/>
              </a:spcBef>
            </a:pPr>
            <a:r>
              <a:rPr sz="1000" spc="-5" dirty="0">
                <a:solidFill>
                  <a:srgbClr val="001F5F"/>
                </a:solidFill>
                <a:latin typeface="Times New Roman"/>
                <a:cs typeface="Times New Roman"/>
              </a:rPr>
              <a:t>Antenna and Wave Propagation  Electromagnetic</a:t>
            </a:r>
            <a:r>
              <a:rPr sz="1000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001F5F"/>
                </a:solidFill>
                <a:latin typeface="Times New Roman"/>
                <a:cs typeface="Times New Roman"/>
              </a:rPr>
              <a:t>Spectrum</a:t>
            </a:r>
            <a:endParaRPr sz="1000">
              <a:latin typeface="Times New Roman"/>
              <a:cs typeface="Times New Roman"/>
            </a:endParaRPr>
          </a:p>
          <a:p>
            <a:pPr algn="l" rtl="0">
              <a:lnSpc>
                <a:spcPct val="100000"/>
              </a:lnSpc>
              <a:spcBef>
                <a:spcPts val="20"/>
              </a:spcBef>
            </a:pPr>
            <a:endParaRPr sz="1400">
              <a:latin typeface="Times New Roman"/>
              <a:cs typeface="Times New Roman"/>
            </a:endParaRPr>
          </a:p>
          <a:p>
            <a:pPr marR="1655445" algn="ctr" rtl="0">
              <a:lnSpc>
                <a:spcPct val="100000"/>
              </a:lnSpc>
            </a:pPr>
            <a:r>
              <a:rPr sz="1600" b="1" spc="-5" dirty="0">
                <a:latin typeface="Times New Roman"/>
                <a:cs typeface="Times New Roman"/>
              </a:rPr>
              <a:t>Characteristic</a:t>
            </a:r>
            <a:r>
              <a:rPr sz="1600" b="1" spc="-2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Impedance</a:t>
            </a:r>
            <a:endParaRPr sz="1600">
              <a:latin typeface="Times New Roman"/>
              <a:cs typeface="Times New Roman"/>
            </a:endParaRPr>
          </a:p>
          <a:p>
            <a:pPr marR="115570" algn="ctr" rtl="0">
              <a:lnSpc>
                <a:spcPct val="100000"/>
              </a:lnSpc>
              <a:spcBef>
                <a:spcPts val="835"/>
              </a:spcBef>
            </a:pPr>
            <a:r>
              <a:rPr sz="1400" spc="-5" dirty="0">
                <a:latin typeface="Times New Roman"/>
                <a:cs typeface="Times New Roman"/>
              </a:rPr>
              <a:t>The amplitude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radiating </a:t>
            </a:r>
            <a:r>
              <a:rPr sz="1400" spc="-10" dirty="0">
                <a:latin typeface="Times New Roman"/>
                <a:cs typeface="Times New Roman"/>
              </a:rPr>
              <a:t>fields</a:t>
            </a:r>
            <a:r>
              <a:rPr sz="1400" dirty="0">
                <a:latin typeface="Times New Roman"/>
                <a:cs typeface="Times New Roman"/>
              </a:rPr>
              <a:t> is:-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6627" y="6383502"/>
            <a:ext cx="6217285" cy="9146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368935" algn="just" rtl="0">
              <a:lnSpc>
                <a:spcPct val="145400"/>
              </a:lnSpc>
              <a:spcBef>
                <a:spcPts val="105"/>
              </a:spcBef>
            </a:pPr>
            <a:r>
              <a:rPr sz="1400" spc="30" dirty="0">
                <a:latin typeface="Times New Roman"/>
                <a:cs typeface="Times New Roman"/>
              </a:rPr>
              <a:t>So, </a:t>
            </a:r>
            <a:r>
              <a:rPr sz="1400" spc="35" dirty="0">
                <a:latin typeface="Times New Roman"/>
                <a:cs typeface="Times New Roman"/>
              </a:rPr>
              <a:t>the </a:t>
            </a:r>
            <a:r>
              <a:rPr sz="1400" spc="40" dirty="0">
                <a:latin typeface="Times New Roman"/>
                <a:cs typeface="Times New Roman"/>
              </a:rPr>
              <a:t>radiating </a:t>
            </a:r>
            <a:r>
              <a:rPr sz="1400" spc="35" dirty="0">
                <a:latin typeface="Times New Roman"/>
                <a:cs typeface="Times New Roman"/>
              </a:rPr>
              <a:t>wave </a:t>
            </a:r>
            <a:r>
              <a:rPr sz="1400" spc="30" dirty="0">
                <a:latin typeface="Times New Roman"/>
                <a:cs typeface="Times New Roman"/>
              </a:rPr>
              <a:t>has </a:t>
            </a:r>
            <a:r>
              <a:rPr sz="1400" spc="35" dirty="0">
                <a:latin typeface="Times New Roman"/>
                <a:cs typeface="Times New Roman"/>
              </a:rPr>
              <a:t>the </a:t>
            </a:r>
            <a:r>
              <a:rPr sz="1400" spc="30" dirty="0">
                <a:latin typeface="Times New Roman"/>
                <a:cs typeface="Times New Roman"/>
              </a:rPr>
              <a:t>same </a:t>
            </a:r>
            <a:r>
              <a:rPr sz="1400" spc="40" dirty="0">
                <a:latin typeface="Times New Roman"/>
                <a:cs typeface="Times New Roman"/>
              </a:rPr>
              <a:t>impedance </a:t>
            </a:r>
            <a:r>
              <a:rPr sz="1400" spc="25" dirty="0">
                <a:latin typeface="Times New Roman"/>
                <a:cs typeface="Times New Roman"/>
              </a:rPr>
              <a:t>as </a:t>
            </a:r>
            <a:r>
              <a:rPr sz="1400" spc="35" dirty="0">
                <a:latin typeface="Times New Roman"/>
                <a:cs typeface="Times New Roman"/>
              </a:rPr>
              <a:t>the free space  </a:t>
            </a:r>
            <a:r>
              <a:rPr sz="1400" spc="40" dirty="0">
                <a:latin typeface="Times New Roman"/>
                <a:cs typeface="Times New Roman"/>
              </a:rPr>
              <a:t>impedance </a:t>
            </a:r>
            <a:r>
              <a:rPr sz="1400" spc="25" dirty="0">
                <a:latin typeface="Times New Roman"/>
                <a:cs typeface="Times New Roman"/>
              </a:rPr>
              <a:t>of </a:t>
            </a:r>
            <a:r>
              <a:rPr sz="1400" dirty="0">
                <a:latin typeface="Cambria Math"/>
                <a:cs typeface="Cambria Math"/>
              </a:rPr>
              <a:t>120 𝜋 </a:t>
            </a:r>
            <a:r>
              <a:rPr sz="1400" spc="30" dirty="0">
                <a:latin typeface="Times New Roman"/>
                <a:cs typeface="Times New Roman"/>
              </a:rPr>
              <a:t>ohms and </a:t>
            </a:r>
            <a:r>
              <a:rPr sz="1400" spc="35" dirty="0">
                <a:latin typeface="Times New Roman"/>
                <a:cs typeface="Times New Roman"/>
              </a:rPr>
              <a:t>hence the </a:t>
            </a:r>
            <a:r>
              <a:rPr sz="1400" spc="40" dirty="0">
                <a:latin typeface="Times New Roman"/>
                <a:cs typeface="Times New Roman"/>
              </a:rPr>
              <a:t>radiating </a:t>
            </a:r>
            <a:r>
              <a:rPr sz="1400" spc="35" dirty="0">
                <a:latin typeface="Times New Roman"/>
                <a:cs typeface="Times New Roman"/>
              </a:rPr>
              <a:t>field </a:t>
            </a:r>
            <a:r>
              <a:rPr sz="1400" spc="25" dirty="0">
                <a:latin typeface="Times New Roman"/>
                <a:cs typeface="Times New Roman"/>
              </a:rPr>
              <a:t>is </a:t>
            </a:r>
            <a:r>
              <a:rPr sz="1400" spc="35" dirty="0">
                <a:latin typeface="Times New Roman"/>
                <a:cs typeface="Times New Roman"/>
              </a:rPr>
              <a:t>matched into </a:t>
            </a:r>
            <a:r>
              <a:rPr sz="1400" spc="30" dirty="0">
                <a:latin typeface="Times New Roman"/>
                <a:cs typeface="Times New Roman"/>
              </a:rPr>
              <a:t>the free  </a:t>
            </a:r>
            <a:r>
              <a:rPr sz="1400" spc="35" dirty="0">
                <a:latin typeface="Times New Roman"/>
                <a:cs typeface="Times New Roman"/>
              </a:rPr>
              <a:t>space </a:t>
            </a:r>
            <a:r>
              <a:rPr sz="1400" spc="40" dirty="0">
                <a:latin typeface="Times New Roman"/>
                <a:cs typeface="Times New Roman"/>
              </a:rPr>
              <a:t>impedance </a:t>
            </a:r>
            <a:r>
              <a:rPr sz="1400" spc="25" dirty="0">
                <a:latin typeface="Times New Roman"/>
                <a:cs typeface="Times New Roman"/>
              </a:rPr>
              <a:t>for </a:t>
            </a:r>
            <a:r>
              <a:rPr sz="1400" spc="35" dirty="0">
                <a:latin typeface="Times New Roman"/>
                <a:cs typeface="Times New Roman"/>
              </a:rPr>
              <a:t>maximum </a:t>
            </a:r>
            <a:r>
              <a:rPr sz="1400" spc="40" dirty="0">
                <a:latin typeface="Times New Roman"/>
                <a:cs typeface="Times New Roman"/>
              </a:rPr>
              <a:t>transfer </a:t>
            </a:r>
            <a:r>
              <a:rPr sz="1400" spc="25" dirty="0">
                <a:latin typeface="Times New Roman"/>
                <a:cs typeface="Times New Roman"/>
              </a:rPr>
              <a:t>of</a:t>
            </a:r>
            <a:r>
              <a:rPr sz="1400" spc="360" dirty="0">
                <a:latin typeface="Times New Roman"/>
                <a:cs typeface="Times New Roman"/>
              </a:rPr>
              <a:t> </a:t>
            </a:r>
            <a:r>
              <a:rPr sz="1400" spc="40" dirty="0">
                <a:latin typeface="Times New Roman"/>
                <a:cs typeface="Times New Roman"/>
              </a:rPr>
              <a:t>power.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06413" y="1674875"/>
            <a:ext cx="3709851" cy="478701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82</Words>
  <Application>Microsoft Office PowerPoint</Application>
  <PresentationFormat>مخصص</PresentationFormat>
  <Paragraphs>8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5" baseType="lpstr">
      <vt:lpstr>Calibri</vt:lpstr>
      <vt:lpstr>Cambria Math</vt:lpstr>
      <vt:lpstr>Times New Roman</vt:lpstr>
      <vt:lpstr>Office Theme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Baquba</dc:creator>
  <cp:lastModifiedBy>RAMI</cp:lastModifiedBy>
  <cp:revision>1</cp:revision>
  <dcterms:created xsi:type="dcterms:W3CDTF">2018-11-10T23:07:50Z</dcterms:created>
  <dcterms:modified xsi:type="dcterms:W3CDTF">2018-11-10T23:26:41Z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2018-11-11T00:00:00Z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2018-11-10T00:00:00Z</vt:filetime>
  </property>
</Properties>
</file>